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1" r:id="rId32"/>
  </p:sldIdLst>
  <p:sldSz cx="9144000" cy="5143500" type="screen16x9"/>
  <p:notesSz cx="6858000" cy="9144000"/>
  <p:embeddedFontLst>
    <p:embeddedFont>
      <p:font typeface="Roboto Light" panose="020B0604020202020204" charset="0"/>
      <p:regular r:id="rId34"/>
      <p:bold r:id="rId35"/>
      <p:italic r:id="rId36"/>
      <p:boldItalic r:id="rId37"/>
    </p:embeddedFont>
    <p:embeddedFont>
      <p:font typeface="Roboto Mono Medium" panose="020B0604020202020204" charset="0"/>
      <p:regular r:id="rId38"/>
      <p:bold r:id="rId39"/>
      <p:italic r:id="rId40"/>
      <p:boldItalic r:id="rId41"/>
    </p:embeddedFont>
    <p:embeddedFont>
      <p:font typeface="Roboto Thin" panose="020B0604020202020204" charset="0"/>
      <p:regular r:id="rId42"/>
      <p:bold r:id="rId43"/>
      <p:italic r:id="rId44"/>
      <p:boldItalic r:id="rId45"/>
    </p:embeddedFont>
    <p:embeddedFont>
      <p:font typeface="Helvetica" panose="020B0604020202020204" pitchFamily="3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Roboto Medium" panose="020B0604020202020204" charset="0"/>
      <p:regular r:id="rId54"/>
      <p:bold r:id="rId55"/>
      <p:italic r:id="rId56"/>
      <p:boldItalic r:id="rId57"/>
    </p:embeddedFont>
    <p:embeddedFont>
      <p:font typeface="Arial Black" panose="020B0A04020102020204" pitchFamily="34" charset="0"/>
      <p:bold r:id="rId58"/>
    </p:embeddedFont>
    <p:embeddedFont>
      <p:font typeface="Roboto Mono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A5108B-54D5-4AA2-8FA4-EFC6C81D0C74}">
  <a:tblStyle styleId="{8CA5108B-54D5-4AA2-8FA4-EFC6C81D0C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16" autoAdjust="0"/>
  </p:normalViewPr>
  <p:slideViewPr>
    <p:cSldViewPr snapToGrid="0">
      <p:cViewPr varScale="1">
        <p:scale>
          <a:sx n="75" d="100"/>
          <a:sy n="75" d="100"/>
        </p:scale>
        <p:origin x="1008" y="60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b-fiddle.com/f/2VWUswfGLa5Gu44hU49DRw/5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8d853258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8d853258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Once you’ve created a table, there are four main operations, or queries, used to interact with the data within it.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8d853258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8d853258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d853258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d853258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58d853258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58d853258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8d853258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58d853258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d853258d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d853258d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8d853258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8d853258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58d853258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58d853258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8d853258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8d853258d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8d853258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8d853258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58d853258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58d853258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58d853258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58d853258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8d853258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58d853258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8d853258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8d853258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8d853258d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8d853258d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58d853258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58d853258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these forms is sent to the server (most commonly) via HTTP POST request.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Note</a:t>
            </a:r>
            <a:r>
              <a:rPr lang="en-US" b="0" dirty="0"/>
              <a:t>: HTTP GET requests can also be used, but POST for this purpose is more common in more recent web applications.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Note that the user’s input gets stored in the variable </a:t>
            </a:r>
            <a:r>
              <a:rPr lang="en-US" b="1" dirty="0"/>
              <a:t>$name</a:t>
            </a:r>
            <a:r>
              <a:rPr lang="en-US" b="0" dirty="0"/>
              <a:t>. Then, the variable $name gets used to create a SQL query (on line 3, with </a:t>
            </a:r>
            <a:r>
              <a:rPr lang="en-US" b="1" dirty="0"/>
              <a:t>$query</a:t>
            </a:r>
            <a:r>
              <a:rPr lang="en-US" b="0" dirty="0"/>
              <a:t>).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Reassure students that they do </a:t>
            </a:r>
            <a:r>
              <a:rPr lang="en-US" i="1" dirty="0"/>
              <a:t>not</a:t>
            </a:r>
            <a:r>
              <a:rPr lang="en-US" i="0" dirty="0"/>
              <a:t> need to be able to read PHP for this lesson—we’re simply exposing the server-side code because seeing how user input is used to build SQL queries is a necessary prerequisite to building injection payloads.</a:t>
            </a:r>
            <a:endParaRPr lang="en-US" dirty="0"/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b="0" dirty="0"/>
              <a:t>Emphasize that the takeaway point is: </a:t>
            </a:r>
            <a:r>
              <a:rPr lang="en-US" b="1" dirty="0"/>
              <a:t>Servers can use user input to create SQL queries. </a:t>
            </a:r>
          </a:p>
          <a:p>
            <a:pPr marL="0" indent="0">
              <a:buFontTx/>
              <a:buNone/>
            </a:pPr>
            <a:endParaRPr lang="en-US" b="1" dirty="0"/>
          </a:p>
          <a:p>
            <a:pPr marL="0" indent="0">
              <a:buFontTx/>
              <a:buNone/>
            </a:pPr>
            <a:r>
              <a:rPr lang="en-US" b="0" dirty="0"/>
              <a:t>This means that </a:t>
            </a:r>
            <a:r>
              <a:rPr lang="en-US" b="1" dirty="0"/>
              <a:t>users who submit malicious SQL can run their own queries!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96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89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this in mind when building your exploit code.</a:t>
            </a:r>
          </a:p>
          <a:p>
            <a:endParaRPr lang="en-US" dirty="0"/>
          </a:p>
          <a:p>
            <a:r>
              <a:rPr lang="en-US" dirty="0"/>
              <a:t>After this, show the same query in DVWA and on </a:t>
            </a:r>
            <a:r>
              <a:rPr lang="en-US" dirty="0">
                <a:hlinkClick r:id="rId3"/>
              </a:rPr>
              <a:t>https://www.db-fiddle.com/f/2VWUswfGLa5Gu44hU49DRw/5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63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8d853258d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8d853258d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8d85325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8d85325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8d85325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8d85325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8d853258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8d853258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130e1e3c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130e1e3c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130e1e3cc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130e1e3cc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8d853258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8d853258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8d853258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8d853258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4780026"/>
            <a:ext cx="9155741" cy="20574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893331"/>
            <a:ext cx="2895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838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490391"/>
          </a:xfrm>
        </p:spPr>
        <p:txBody>
          <a:bodyPr>
            <a:normAutofit/>
          </a:bodyPr>
          <a:lstStyle>
            <a:lvl1pPr algn="l">
              <a:defRPr sz="1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lowchart: Process 9"/>
          <p:cNvSpPr/>
          <p:nvPr userDrawn="1"/>
        </p:nvSpPr>
        <p:spPr>
          <a:xfrm>
            <a:off x="-11741" y="4780026"/>
            <a:ext cx="9155741" cy="20574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owchart: Process 10"/>
          <p:cNvSpPr/>
          <p:nvPr userDrawn="1"/>
        </p:nvSpPr>
        <p:spPr>
          <a:xfrm>
            <a:off x="1" y="498392"/>
            <a:ext cx="9155741" cy="20574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2400" y="4893331"/>
            <a:ext cx="2895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Trilogy Education Services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595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700" r:id="rId52"/>
    <p:sldLayoutId id="2147483701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Vulnerabilities Day 3</a:t>
            </a:r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The Skinny on SQL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CRUD Operations</a:t>
            </a:r>
            <a:endParaRPr/>
          </a:p>
        </p:txBody>
      </p:sp>
      <p:sp>
        <p:nvSpPr>
          <p:cNvPr id="1100" name="Google Shape;1100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1" name="Google Shape;110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6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Create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3" name="Google Shape;1103;p6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Read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4" name="Google Shape;1104;p6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Update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5" name="Google Shape;1105;p6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Delete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SQL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Reading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read SQL that created databases and tables, adds data to the tables, and retrieves all records in the database.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65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Reading SQL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Where Clauses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4" name="Google Shape;1134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8"/>
          <p:cNvSpPr txBox="1">
            <a:spLocks noGrp="1"/>
          </p:cNvSpPr>
          <p:nvPr>
            <p:ph type="body" idx="3"/>
          </p:nvPr>
        </p:nvSpPr>
        <p:spPr>
          <a:xfrm>
            <a:off x="333125" y="1272263"/>
            <a:ext cx="4107300" cy="1430400"/>
          </a:xfrm>
          <a:prstGeom prst="rect">
            <a:avLst/>
          </a:prstGeom>
        </p:spPr>
        <p:txBody>
          <a:bodyPr spcFirstLastPara="1" wrap="square" lIns="2743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first, last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</a:t>
            </a: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‘Jane’;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40" name="Google Shape;1140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SELECT WHERE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41" name="Google Shape;1141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allows you to specify a property to search for: </a:t>
            </a:r>
            <a:endParaRPr/>
          </a:p>
        </p:txBody>
      </p:sp>
      <p:sp>
        <p:nvSpPr>
          <p:cNvPr id="1142" name="Google Shape;114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43" name="Google Shape;1143;p68"/>
          <p:cNvGraphicFramePr/>
          <p:nvPr/>
        </p:nvGraphicFramePr>
        <p:xfrm>
          <a:off x="841425" y="3543788"/>
          <a:ext cx="2952850" cy="128004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Google Shape;1144;p68"/>
          <p:cNvSpPr/>
          <p:nvPr/>
        </p:nvSpPr>
        <p:spPr>
          <a:xfrm>
            <a:off x="4440425" y="1794675"/>
            <a:ext cx="9528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45" name="Google Shape;1145;p68"/>
          <p:cNvGraphicFramePr/>
          <p:nvPr/>
        </p:nvGraphicFramePr>
        <p:xfrm>
          <a:off x="5636375" y="1700550"/>
          <a:ext cx="2952850" cy="66396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46" name="Google Shape;1146;p68"/>
          <p:cNvSpPr/>
          <p:nvPr/>
        </p:nvSpPr>
        <p:spPr>
          <a:xfrm rot="-5400000">
            <a:off x="2070500" y="2887288"/>
            <a:ext cx="4947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9"/>
          <p:cNvSpPr txBox="1">
            <a:spLocks noGrp="1"/>
          </p:cNvSpPr>
          <p:nvPr>
            <p:ph type="body" idx="3"/>
          </p:nvPr>
        </p:nvSpPr>
        <p:spPr>
          <a:xfrm>
            <a:off x="333125" y="1577075"/>
            <a:ext cx="4107300" cy="1430400"/>
          </a:xfrm>
          <a:prstGeom prst="rect">
            <a:avLst/>
          </a:prstGeom>
        </p:spPr>
        <p:txBody>
          <a:bodyPr spcFirstLastPara="1" wrap="square" lIns="2743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</a:t>
            </a: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‘Jane’;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52" name="Google Shape;115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DELETE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53" name="Google Shape;1153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a table to delete a record from, specify a search condition that allows us to find a record to delete. </a:t>
            </a:r>
            <a:endParaRPr/>
          </a:p>
        </p:txBody>
      </p:sp>
      <p:sp>
        <p:nvSpPr>
          <p:cNvPr id="1154" name="Google Shape;1154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5" name="Google Shape;1155;p69"/>
          <p:cNvGraphicFramePr/>
          <p:nvPr/>
        </p:nvGraphicFramePr>
        <p:xfrm>
          <a:off x="841425" y="3543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6" name="Google Shape;1156;p69"/>
          <p:cNvSpPr/>
          <p:nvPr/>
        </p:nvSpPr>
        <p:spPr>
          <a:xfrm>
            <a:off x="4440425" y="1967000"/>
            <a:ext cx="9528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9"/>
          <p:cNvSpPr/>
          <p:nvPr/>
        </p:nvSpPr>
        <p:spPr>
          <a:xfrm rot="-5400000">
            <a:off x="2070500" y="2887288"/>
            <a:ext cx="4947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58" name="Google Shape;1158;p69"/>
          <p:cNvGraphicFramePr/>
          <p:nvPr/>
        </p:nvGraphicFramePr>
        <p:xfrm>
          <a:off x="5726650" y="1728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0"/>
          <p:cNvSpPr txBox="1">
            <a:spLocks noGrp="1"/>
          </p:cNvSpPr>
          <p:nvPr>
            <p:ph type="body" idx="3"/>
          </p:nvPr>
        </p:nvSpPr>
        <p:spPr>
          <a:xfrm>
            <a:off x="333125" y="1577075"/>
            <a:ext cx="4107300" cy="1430400"/>
          </a:xfrm>
          <a:prstGeom prst="rect">
            <a:avLst/>
          </a:prstGeom>
        </p:spPr>
        <p:txBody>
          <a:bodyPr spcFirstLastPara="1" wrap="square" lIns="2743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= last = ‘Fonda’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</a:t>
            </a: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‘Jane’;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64" name="Google Shape;1164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UPDATE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65" name="Google Shape;1165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Specify a table to update, 2. target column and new value to insert, 3. the search condition which finds record to update </a:t>
            </a:r>
            <a:endParaRPr/>
          </a:p>
        </p:txBody>
      </p:sp>
      <p:sp>
        <p:nvSpPr>
          <p:cNvPr id="1166" name="Google Shape;1166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67" name="Google Shape;1167;p70"/>
          <p:cNvGraphicFramePr/>
          <p:nvPr/>
        </p:nvGraphicFramePr>
        <p:xfrm>
          <a:off x="841425" y="3543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8" name="Google Shape;1168;p70"/>
          <p:cNvSpPr/>
          <p:nvPr/>
        </p:nvSpPr>
        <p:spPr>
          <a:xfrm>
            <a:off x="4440425" y="1967000"/>
            <a:ext cx="9528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/>
          <p:nvPr/>
        </p:nvSpPr>
        <p:spPr>
          <a:xfrm rot="-5400000">
            <a:off x="2070500" y="2887288"/>
            <a:ext cx="4947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70" name="Google Shape;1170;p70"/>
          <p:cNvGraphicFramePr/>
          <p:nvPr/>
        </p:nvGraphicFramePr>
        <p:xfrm>
          <a:off x="5577300" y="165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Fonda</a:t>
                      </a:r>
                      <a:endParaRPr sz="900"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76" name="Google Shape;1176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First Steps with SQL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write SQL queries to manually insert records into a database.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 smtClean="0">
                <a:solidFill>
                  <a:srgbClr val="24292E"/>
                </a:solidFill>
              </a:rPr>
              <a:t>Identify </a:t>
            </a:r>
            <a:r>
              <a:rPr lang="en" sz="1800" dirty="0">
                <a:solidFill>
                  <a:srgbClr val="24292E"/>
                </a:solidFill>
              </a:rPr>
              <a:t>and create CRUD queries with SQL. 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Explain the syntax for and </a:t>
            </a:r>
            <a:r>
              <a:rPr lang="en" sz="1800" dirty="0" smtClean="0">
                <a:solidFill>
                  <a:srgbClr val="24292E"/>
                </a:solidFill>
              </a:rPr>
              <a:t>use WHERE </a:t>
            </a:r>
            <a:r>
              <a:rPr lang="en" sz="1800" dirty="0">
                <a:solidFill>
                  <a:srgbClr val="24292E"/>
                </a:solidFill>
              </a:rPr>
              <a:t>clauses.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Explain the syntax and use conditional statements in SQL. </a:t>
            </a:r>
            <a:endParaRPr sz="1800"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72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First Steps with SQL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7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 </a:t>
            </a:r>
            <a:endParaRPr/>
          </a:p>
        </p:txBody>
      </p:sp>
      <p:sp>
        <p:nvSpPr>
          <p:cNvPr id="1189" name="Google Shape;1189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4"/>
          <p:cNvSpPr txBox="1">
            <a:spLocks noGrp="1"/>
          </p:cNvSpPr>
          <p:nvPr>
            <p:ph type="body" idx="3"/>
          </p:nvPr>
        </p:nvSpPr>
        <p:spPr>
          <a:xfrm>
            <a:off x="333125" y="1201575"/>
            <a:ext cx="4273200" cy="2111400"/>
          </a:xfrm>
          <a:prstGeom prst="rect">
            <a:avLst/>
          </a:prstGeom>
        </p:spPr>
        <p:txBody>
          <a:bodyPr spcFirstLastPara="1" wrap="square" lIns="2743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first, last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</a:t>
            </a: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‘Jane’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OR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last= `Competent`;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195" name="Google Shape;119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OR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96" name="Google Shape;1196;p74"/>
          <p:cNvSpPr txBox="1">
            <a:spLocks noGrp="1"/>
          </p:cNvSpPr>
          <p:nvPr>
            <p:ph type="subTitle" idx="1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you to specify a property to search for with the widen scope of conditionals : </a:t>
            </a:r>
            <a:endParaRPr/>
          </a:p>
        </p:txBody>
      </p:sp>
      <p:sp>
        <p:nvSpPr>
          <p:cNvPr id="1197" name="Google Shape;119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98" name="Google Shape;1198;p74"/>
          <p:cNvGraphicFramePr/>
          <p:nvPr/>
        </p:nvGraphicFramePr>
        <p:xfrm>
          <a:off x="908400" y="3450200"/>
          <a:ext cx="2777900" cy="141720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99" name="Google Shape;1199;p74"/>
          <p:cNvSpPr/>
          <p:nvPr/>
        </p:nvSpPr>
        <p:spPr>
          <a:xfrm>
            <a:off x="4440425" y="1794675"/>
            <a:ext cx="9528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74"/>
          <p:cNvSpPr/>
          <p:nvPr/>
        </p:nvSpPr>
        <p:spPr>
          <a:xfrm rot="-5400000">
            <a:off x="677825" y="3101688"/>
            <a:ext cx="4947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01" name="Google Shape;1201;p74"/>
          <p:cNvGraphicFramePr/>
          <p:nvPr/>
        </p:nvGraphicFramePr>
        <p:xfrm>
          <a:off x="5862550" y="1714425"/>
          <a:ext cx="2777900" cy="64002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5"/>
          <p:cNvSpPr txBox="1">
            <a:spLocks noGrp="1"/>
          </p:cNvSpPr>
          <p:nvPr>
            <p:ph type="body" idx="3"/>
          </p:nvPr>
        </p:nvSpPr>
        <p:spPr>
          <a:xfrm>
            <a:off x="333125" y="1201575"/>
            <a:ext cx="4548900" cy="2111400"/>
          </a:xfrm>
          <a:prstGeom prst="rect">
            <a:avLst/>
          </a:prstGeom>
        </p:spPr>
        <p:txBody>
          <a:bodyPr spcFirstLastPara="1" wrap="square" lIns="2743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first, last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users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first</a:t>
            </a:r>
            <a:r>
              <a:rPr lang="en" sz="24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‘Jane’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AND</a:t>
            </a:r>
            <a:r>
              <a:rPr lang="en" sz="2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last= `Doe`;</a:t>
            </a: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15240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07" name="Google Shape;1207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AND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08" name="Google Shape;1208;p75"/>
          <p:cNvSpPr txBox="1">
            <a:spLocks noGrp="1"/>
          </p:cNvSpPr>
          <p:nvPr>
            <p:ph type="subTitle" idx="1"/>
          </p:nvPr>
        </p:nvSpPr>
        <p:spPr>
          <a:xfrm>
            <a:off x="0" y="604838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you to specify a property to search for with the widen scope of conditionals : </a:t>
            </a:r>
            <a:endParaRPr/>
          </a:p>
        </p:txBody>
      </p:sp>
      <p:sp>
        <p:nvSpPr>
          <p:cNvPr id="1209" name="Google Shape;120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0" name="Google Shape;1210;p75"/>
          <p:cNvGraphicFramePr/>
          <p:nvPr/>
        </p:nvGraphicFramePr>
        <p:xfrm>
          <a:off x="908400" y="3450200"/>
          <a:ext cx="2777900" cy="141720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 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Department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Bob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Competent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Marketing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Rolls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Modeling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11" name="Google Shape;1211;p75"/>
          <p:cNvSpPr/>
          <p:nvPr/>
        </p:nvSpPr>
        <p:spPr>
          <a:xfrm>
            <a:off x="4440425" y="1794675"/>
            <a:ext cx="9528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5"/>
          <p:cNvSpPr/>
          <p:nvPr/>
        </p:nvSpPr>
        <p:spPr>
          <a:xfrm rot="-5400000">
            <a:off x="585925" y="3124663"/>
            <a:ext cx="494700" cy="47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13" name="Google Shape;1213;p75"/>
          <p:cNvGraphicFramePr/>
          <p:nvPr/>
        </p:nvGraphicFramePr>
        <p:xfrm>
          <a:off x="5655775" y="1872525"/>
          <a:ext cx="2777900" cy="32001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Jane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19" name="Google Shape;1219;p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7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Conditionals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write conditional SQL with OR and AND.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7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Conditionals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5160F-278D-4C52-B08B-0DBFBD078C04}"/>
              </a:ext>
            </a:extLst>
          </p:cNvPr>
          <p:cNvSpPr/>
          <p:nvPr/>
        </p:nvSpPr>
        <p:spPr>
          <a:xfrm>
            <a:off x="1085850" y="-57150"/>
            <a:ext cx="6972300" cy="485775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3A733-1F34-437D-8D46-BFA2987C41FD}"/>
              </a:ext>
            </a:extLst>
          </p:cNvPr>
          <p:cNvSpPr txBox="1"/>
          <p:nvPr/>
        </p:nvSpPr>
        <p:spPr>
          <a:xfrm>
            <a:off x="1200150" y="201052"/>
            <a:ext cx="3262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chemeClr val="bg2"/>
                </a:solidFill>
                <a:latin typeface="Arial Black" panose="020B0A04020102020204" pitchFamily="34" charset="0"/>
                <a:cs typeface="Helvetica" panose="020B0604020202020204" pitchFamily="34" charset="0"/>
              </a:rPr>
              <a:t>Server-Side PHP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808FF9-7529-4FD3-9E22-2C98B1ED386D}"/>
              </a:ext>
            </a:extLst>
          </p:cNvPr>
          <p:cNvSpPr txBox="1"/>
          <p:nvPr/>
        </p:nvSpPr>
        <p:spPr>
          <a:xfrm>
            <a:off x="857250" y="857250"/>
            <a:ext cx="8115300" cy="31393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rtlCol="0">
            <a:spAutoFit/>
          </a:bodyPr>
          <a:lstStyle/>
          <a:p>
            <a:pPr lvl="1"/>
            <a:r>
              <a:rPr lang="en-US" sz="165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pPr lvl="1"/>
            <a:r>
              <a:rPr lang="en-US" sz="16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$name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50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$_POST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“name”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$query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“SELECT * FROM users WHERE name=‘$name’;”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lvl="1"/>
            <a:endParaRPr lang="en-US" sz="165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See if user exists in the database</a:t>
            </a: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$results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5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mysql_query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sz="165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If there are no results, user doesn’t exist</a:t>
            </a: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5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5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165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$results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5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5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“You need an account!”</a:t>
            </a:r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r>
              <a:rPr lang="en-US" sz="165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lvl="1"/>
            <a:r>
              <a:rPr lang="en-US" sz="165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1B68B9-42BC-48FE-AF20-9289EB388784}"/>
              </a:ext>
            </a:extLst>
          </p:cNvPr>
          <p:cNvCxnSpPr>
            <a:cxnSpLocks/>
          </p:cNvCxnSpPr>
          <p:nvPr/>
        </p:nvCxnSpPr>
        <p:spPr>
          <a:xfrm>
            <a:off x="1257300" y="685800"/>
            <a:ext cx="54864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E2BDF50-B0FA-48E8-942F-E50E0AA76E5D}"/>
              </a:ext>
            </a:extLst>
          </p:cNvPr>
          <p:cNvSpPr/>
          <p:nvPr/>
        </p:nvSpPr>
        <p:spPr>
          <a:xfrm>
            <a:off x="2484472" y="1257301"/>
            <a:ext cx="5402228" cy="472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96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B0E2-B2F1-4BFB-9911-3800F696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38D6A-8D94-495F-B665-2BABA22D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367" y="1714500"/>
            <a:ext cx="4937266" cy="14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B0E2-B2F1-4BFB-9911-3800F696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38ABF-0B3E-4E08-BCEE-15856A50A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53" y="1314451"/>
            <a:ext cx="4744294" cy="1325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3FC5A-8B1A-4293-B0F3-45B48E790D45}"/>
              </a:ext>
            </a:extLst>
          </p:cNvPr>
          <p:cNvSpPr/>
          <p:nvPr/>
        </p:nvSpPr>
        <p:spPr>
          <a:xfrm>
            <a:off x="3148080" y="1981346"/>
            <a:ext cx="285750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8BC9BB0-AEF6-4C8E-915E-3243C2F01AAD}"/>
              </a:ext>
            </a:extLst>
          </p:cNvPr>
          <p:cNvSpPr/>
          <p:nvPr/>
        </p:nvSpPr>
        <p:spPr>
          <a:xfrm>
            <a:off x="3127592" y="2397793"/>
            <a:ext cx="285750" cy="132516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72106-2749-4CDA-B44C-8CF4868ACBCC}"/>
              </a:ext>
            </a:extLst>
          </p:cNvPr>
          <p:cNvSpPr txBox="1"/>
          <p:nvPr/>
        </p:nvSpPr>
        <p:spPr>
          <a:xfrm>
            <a:off x="1371600" y="3886200"/>
            <a:ext cx="611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 * FROM users WHERE id=‘1’</a:t>
            </a:r>
          </a:p>
        </p:txBody>
      </p:sp>
    </p:spTree>
    <p:extLst>
      <p:ext uri="{BB962C8B-B14F-4D97-AF65-F5344CB8AC3E}">
        <p14:creationId xmlns:p14="http://schemas.microsoft.com/office/powerpoint/2010/main" val="5042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B0E2-B2F1-4BFB-9911-3800F696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38ABF-0B3E-4E08-BCEE-15856A50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853" y="1314451"/>
            <a:ext cx="4744294" cy="1325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3FC5A-8B1A-4293-B0F3-45B48E790D45}"/>
              </a:ext>
            </a:extLst>
          </p:cNvPr>
          <p:cNvSpPr/>
          <p:nvPr/>
        </p:nvSpPr>
        <p:spPr>
          <a:xfrm>
            <a:off x="3148080" y="1981346"/>
            <a:ext cx="285750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8BC9BB0-AEF6-4C8E-915E-3243C2F01AAD}"/>
              </a:ext>
            </a:extLst>
          </p:cNvPr>
          <p:cNvSpPr/>
          <p:nvPr/>
        </p:nvSpPr>
        <p:spPr>
          <a:xfrm>
            <a:off x="3127592" y="2397793"/>
            <a:ext cx="285750" cy="132516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72106-2749-4CDA-B44C-8CF4868ACBCC}"/>
              </a:ext>
            </a:extLst>
          </p:cNvPr>
          <p:cNvSpPr txBox="1"/>
          <p:nvPr/>
        </p:nvSpPr>
        <p:spPr>
          <a:xfrm>
            <a:off x="1371600" y="3886200"/>
            <a:ext cx="611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 * FROM users WHERE id=‘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701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XSS with Burp Suite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9E20BF-FC6D-41D3-9815-5E774E436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367" y="1263399"/>
            <a:ext cx="4937266" cy="1435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AB0E2-B2F1-4BFB-9911-3800F696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IMPORTANT!!!!!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A3FC5A-8B1A-4293-B0F3-45B48E790D45}"/>
              </a:ext>
            </a:extLst>
          </p:cNvPr>
          <p:cNvSpPr/>
          <p:nvPr/>
        </p:nvSpPr>
        <p:spPr>
          <a:xfrm>
            <a:off x="3148080" y="1981346"/>
            <a:ext cx="1652520" cy="349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872106-2749-4CDA-B44C-8CF4868ACBCC}"/>
              </a:ext>
            </a:extLst>
          </p:cNvPr>
          <p:cNvSpPr txBox="1"/>
          <p:nvPr/>
        </p:nvSpPr>
        <p:spPr>
          <a:xfrm>
            <a:off x="1371600" y="3886200"/>
            <a:ext cx="611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 * FROM users WHERE id=</a:t>
            </a:r>
            <a:r>
              <a:rPr lang="en-US" sz="2400" dirty="0">
                <a:solidFill>
                  <a:srgbClr val="FF0000"/>
                </a:solidFill>
              </a:rPr>
              <a:t>‘</a:t>
            </a:r>
            <a:r>
              <a:rPr lang="en-US" sz="2400" b="1" dirty="0">
                <a:solidFill>
                  <a:srgbClr val="FF0000"/>
                </a:solidFill>
              </a:rPr>
              <a:t>         </a:t>
            </a:r>
            <a:r>
              <a:rPr lang="en-US" sz="2400" dirty="0">
                <a:solidFill>
                  <a:srgbClr val="FF0000"/>
                </a:solidFill>
              </a:rPr>
              <a:t>’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10CC01C-8463-4056-8A56-EF2FD272C30F}"/>
              </a:ext>
            </a:extLst>
          </p:cNvPr>
          <p:cNvSpPr/>
          <p:nvPr/>
        </p:nvSpPr>
        <p:spPr>
          <a:xfrm rot="18245531">
            <a:off x="5552185" y="1797691"/>
            <a:ext cx="178628" cy="2752363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2983A9-7CCC-481D-93B8-BB4C67E2DFC6}"/>
              </a:ext>
            </a:extLst>
          </p:cNvPr>
          <p:cNvSpPr txBox="1"/>
          <p:nvPr/>
        </p:nvSpPr>
        <p:spPr>
          <a:xfrm>
            <a:off x="1485900" y="545452"/>
            <a:ext cx="628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ANYTHING you put in the input box will run between the ‘ ‘ in a vulnerable environment</a:t>
            </a:r>
          </a:p>
        </p:txBody>
      </p:sp>
    </p:spTree>
    <p:extLst>
      <p:ext uri="{BB962C8B-B14F-4D97-AF65-F5344CB8AC3E}">
        <p14:creationId xmlns:p14="http://schemas.microsoft.com/office/powerpoint/2010/main" val="56890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 smtClean="0">
                <a:solidFill>
                  <a:srgbClr val="24292E"/>
                </a:solidFill>
              </a:rPr>
              <a:t>Identify </a:t>
            </a:r>
            <a:r>
              <a:rPr lang="en" sz="1800" dirty="0">
                <a:solidFill>
                  <a:srgbClr val="24292E"/>
                </a:solidFill>
              </a:rPr>
              <a:t>and create CRUD queries with SQL. 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Explain the syntax for and </a:t>
            </a:r>
            <a:r>
              <a:rPr lang="en" sz="1800" dirty="0" smtClean="0">
                <a:solidFill>
                  <a:srgbClr val="24292E"/>
                </a:solidFill>
              </a:rPr>
              <a:t>use WHERE </a:t>
            </a:r>
            <a:r>
              <a:rPr lang="en" sz="1800" dirty="0">
                <a:solidFill>
                  <a:srgbClr val="24292E"/>
                </a:solidFill>
              </a:rPr>
              <a:t>clauses.</a:t>
            </a:r>
            <a:endParaRPr sz="18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 dirty="0">
                <a:solidFill>
                  <a:srgbClr val="24292E"/>
                </a:solidFill>
              </a:rPr>
              <a:t>Explain the syntax and use conditional statements in SQL. </a:t>
            </a:r>
            <a:endParaRPr sz="1800" dirty="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Burp Intruder</a:t>
            </a:r>
            <a:endParaRPr/>
          </a:p>
        </p:txBody>
      </p:sp>
      <p:sp>
        <p:nvSpPr>
          <p:cNvPr id="1049" name="Google Shape;1049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Using Intruder to Automate Testing for XSS Vulnerability: 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0" name="Google Shape;1050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56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Capture a request sent through a potentially vulnerable form.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2" name="Google Shape;1052;p5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Mark request data parameters for substitution.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Paste a set of XSS snippets as payloads.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4" name="Google Shape;1054;p56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Run the attack.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5" name="Google Shape;1055;p5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Analyze response data for unsanitized `script` reflections, etc.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XSS with Burp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XSS Spraying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Burp Intruder to send XSS payloads to target a server </a:t>
            </a:r>
            <a:r>
              <a:rPr lang="en" sz="1800" i="1">
                <a:latin typeface="Roboto Light"/>
                <a:ea typeface="Roboto Light"/>
                <a:cs typeface="Roboto Light"/>
                <a:sym typeface="Roboto Light"/>
              </a:rPr>
              <a:t>en masse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Then, you’ll inspect the responses to see which payloads succeeded.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9"/>
          <p:cNvSpPr txBox="1"/>
          <p:nvPr/>
        </p:nvSpPr>
        <p:spPr>
          <a:xfrm>
            <a:off x="2571750" y="3446775"/>
            <a:ext cx="39804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XSS Spraying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 and SQL</a:t>
            </a:r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 are used to store large amounts of data, typically kept separate from serve machines. </a:t>
            </a:r>
            <a:endParaRPr/>
          </a:p>
        </p:txBody>
      </p:sp>
      <p:sp>
        <p:nvSpPr>
          <p:cNvPr id="1087" name="Google Shape;1087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61"/>
          <p:cNvSpPr txBox="1">
            <a:spLocks noGrp="1"/>
          </p:cNvSpPr>
          <p:nvPr>
            <p:ph type="body" idx="3"/>
          </p:nvPr>
        </p:nvSpPr>
        <p:spPr>
          <a:xfrm>
            <a:off x="0" y="1499650"/>
            <a:ext cx="9144000" cy="3417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Two popular databases are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SQL</a:t>
            </a:r>
            <a:r>
              <a:rPr lang="en" sz="1800"/>
              <a:t> and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NoSQL</a:t>
            </a:r>
            <a:r>
              <a:rPr lang="en" sz="1800"/>
              <a:t>. In class, we’ll focus on SQL. </a:t>
            </a: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1089" name="Google Shape;10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21" y="1708425"/>
            <a:ext cx="633875" cy="613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0" name="Google Shape;1090;p61"/>
          <p:cNvGraphicFramePr/>
          <p:nvPr/>
        </p:nvGraphicFramePr>
        <p:xfrm>
          <a:off x="1811175" y="3195288"/>
          <a:ext cx="4324950" cy="1584840"/>
        </p:xfrm>
        <a:graphic>
          <a:graphicData uri="http://schemas.openxmlformats.org/drawingml/2006/table">
            <a:tbl>
              <a:tblPr>
                <a:noFill/>
                <a:tableStyleId>{8CA5108B-54D5-4AA2-8FA4-EFC6C81D0C74}</a:tableStyleId>
              </a:tblPr>
              <a:tblGrid>
                <a:gridCol w="44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7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First Name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Last Name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Department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Jane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Security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Bob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Competent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Marketing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Rolls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Modeling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91" name="Google Shape;1091;p61"/>
          <p:cNvSpPr/>
          <p:nvPr/>
        </p:nvSpPr>
        <p:spPr>
          <a:xfrm>
            <a:off x="1433900" y="3644850"/>
            <a:ext cx="277500" cy="11202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575425" y="3938100"/>
            <a:ext cx="758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ROWS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61"/>
          <p:cNvSpPr/>
          <p:nvPr/>
        </p:nvSpPr>
        <p:spPr>
          <a:xfrm rot="5400000">
            <a:off x="4077000" y="1060975"/>
            <a:ext cx="240300" cy="38724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3230400" y="2458325"/>
            <a:ext cx="1933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COLUMNS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990</Words>
  <Application>Microsoft Office PowerPoint</Application>
  <PresentationFormat>On-screen Show (16:9)</PresentationFormat>
  <Paragraphs>275</Paragraphs>
  <Slides>31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Roboto Light</vt:lpstr>
      <vt:lpstr>Roboto Mono Medium</vt:lpstr>
      <vt:lpstr>Roboto Thin</vt:lpstr>
      <vt:lpstr>Helvetica</vt:lpstr>
      <vt:lpstr>Roboto</vt:lpstr>
      <vt:lpstr>Courier New</vt:lpstr>
      <vt:lpstr>Roboto Medium</vt:lpstr>
      <vt:lpstr>Arial Black</vt:lpstr>
      <vt:lpstr>Arial</vt:lpstr>
      <vt:lpstr>Roboto Mono</vt:lpstr>
      <vt:lpstr>Simple Light</vt:lpstr>
      <vt:lpstr>Web Vulnerabilities Day 3</vt:lpstr>
      <vt:lpstr>Today’s Objectives </vt:lpstr>
      <vt:lpstr>Detecting XSS with Burp Suite </vt:lpstr>
      <vt:lpstr>Burp Intruder</vt:lpstr>
      <vt:lpstr>XSS with Burp</vt:lpstr>
      <vt:lpstr>15 Minutes</vt:lpstr>
      <vt:lpstr>PowerPoint Presentation</vt:lpstr>
      <vt:lpstr>Databases and SQL</vt:lpstr>
      <vt:lpstr>Databases</vt:lpstr>
      <vt:lpstr>CRUD Operations</vt:lpstr>
      <vt:lpstr>SQL</vt:lpstr>
      <vt:lpstr>15 Minutes</vt:lpstr>
      <vt:lpstr>PowerPoint Presentation</vt:lpstr>
      <vt:lpstr>PowerPoint Presentation</vt:lpstr>
      <vt:lpstr>Where Clauses</vt:lpstr>
      <vt:lpstr>SELECT WHERE</vt:lpstr>
      <vt:lpstr>DELETE</vt:lpstr>
      <vt:lpstr>UPDATE</vt:lpstr>
      <vt:lpstr>15 Minutes</vt:lpstr>
      <vt:lpstr>PowerPoint Presentation</vt:lpstr>
      <vt:lpstr>Conditional Statements </vt:lpstr>
      <vt:lpstr>OR</vt:lpstr>
      <vt:lpstr>AND</vt:lpstr>
      <vt:lpstr>15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IMPORTANT!!!!!</vt:lpstr>
      <vt:lpstr>Today’s Objectives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Vulnerabilities Day 3</dc:title>
  <cp:lastModifiedBy>Schmidt, Daniel(CID)</cp:lastModifiedBy>
  <cp:revision>2</cp:revision>
  <dcterms:modified xsi:type="dcterms:W3CDTF">2019-10-08T17:59:53Z</dcterms:modified>
</cp:coreProperties>
</file>